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62" r:id="rId4"/>
    <p:sldId id="261" r:id="rId5"/>
    <p:sldId id="260" r:id="rId6"/>
    <p:sldId id="264" r:id="rId7"/>
    <p:sldId id="266" r:id="rId8"/>
    <p:sldId id="267" r:id="rId9"/>
    <p:sldId id="268" r:id="rId10"/>
    <p:sldId id="269" r:id="rId11"/>
    <p:sldId id="271" r:id="rId12"/>
    <p:sldId id="272" r:id="rId13"/>
    <p:sldId id="265" r:id="rId14"/>
    <p:sldId id="258" r:id="rId15"/>
    <p:sldId id="263" r:id="rId16"/>
    <p:sldId id="259" r:id="rId17"/>
    <p:sldId id="270" r:id="rId1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89277" autoAdjust="0"/>
  </p:normalViewPr>
  <p:slideViewPr>
    <p:cSldViewPr snapToGrid="0" snapToObjects="1" showGuides="1">
      <p:cViewPr varScale="1">
        <p:scale>
          <a:sx n="129" d="100"/>
          <a:sy n="129" d="100"/>
        </p:scale>
        <p:origin x="-104" y="-192"/>
      </p:cViewPr>
      <p:guideLst>
        <p:guide orient="horz" pos="3017"/>
        <p:guide pos="5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2C0C5B-FA80-034B-A893-6AA2C2D11C92}" type="datetimeFigureOut">
              <a:rPr lang="en-US" smtClean="0"/>
              <a:t>05/01/17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B45F-19CC-894E-B94C-2174E6F9E94F}" type="slidenum">
              <a:rPr lang="en-US" smtClean="0"/>
              <a:t>‹#›</a:t>
            </a:fld>
            <a:endParaRPr lang="en-US"/>
          </a:p>
        </p:txBody>
      </p:sp>
    </p:spTree>
    <p:extLst>
      <p:ext uri="{BB962C8B-B14F-4D97-AF65-F5344CB8AC3E}">
        <p14:creationId xmlns:p14="http://schemas.microsoft.com/office/powerpoint/2010/main" val="3801756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B5BDA-C10C-1349-B475-6240A5D44288}" type="datetimeFigureOut">
              <a:rPr lang="en-US" smtClean="0"/>
              <a:t>05/01/17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916C1E-696C-4D45-834C-597013EBECE6}" type="slidenum">
              <a:rPr lang="en-US" smtClean="0"/>
              <a:t>‹#›</a:t>
            </a:fld>
            <a:endParaRPr lang="en-US"/>
          </a:p>
        </p:txBody>
      </p:sp>
    </p:spTree>
    <p:extLst>
      <p:ext uri="{BB962C8B-B14F-4D97-AF65-F5344CB8AC3E}">
        <p14:creationId xmlns:p14="http://schemas.microsoft.com/office/powerpoint/2010/main" val="1078264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Can we estimate Asthma Patient Volume to better prepare for the needs of ED ?</a:t>
            </a:r>
            <a:br>
              <a:rPr lang="en-US" sz="1200" dirty="0" smtClean="0"/>
            </a:b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a:t>
            </a:fld>
            <a:endParaRPr lang="en-US"/>
          </a:p>
        </p:txBody>
      </p:sp>
    </p:spTree>
    <p:extLst>
      <p:ext uri="{BB962C8B-B14F-4D97-AF65-F5344CB8AC3E}">
        <p14:creationId xmlns:p14="http://schemas.microsoft.com/office/powerpoint/2010/main" val="39500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rPr>
              <a:t>Exercised-induced | Allergic | Occupational | Childhood</a:t>
            </a:r>
          </a:p>
          <a:p>
            <a:endParaRPr lang="en-US" dirty="0" smtClean="0"/>
          </a:p>
          <a:p>
            <a:r>
              <a:rPr lang="en-US" dirty="0" smtClean="0"/>
              <a:t>Asthma is a disease that affects the part of the lungs</a:t>
            </a:r>
            <a:r>
              <a:rPr lang="en-US" baseline="0" dirty="0" smtClean="0"/>
              <a:t> </a:t>
            </a: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2</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r>
              <a:rPr lang="en-US" dirty="0" smtClean="0"/>
              <a:t>Asthma is a disease that affects the part of the lungs</a:t>
            </a:r>
            <a:br>
              <a:rPr lang="en-US" dirty="0" smtClean="0"/>
            </a:b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3</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 </a:t>
            </a:r>
          </a:p>
          <a:p>
            <a:r>
              <a:rPr lang="en-US" dirty="0" smtClean="0"/>
              <a:t>2004-2014 Weather Variables (CDIAC – Carbon Dioxide Information Analysis Center) </a:t>
            </a:r>
          </a:p>
          <a:p>
            <a:r>
              <a:rPr lang="en-US" dirty="0" smtClean="0"/>
              <a:t>2006-2014 Air Quality Environmental Protection Agency )</a:t>
            </a:r>
          </a:p>
          <a:p>
            <a:r>
              <a:rPr lang="en-US" dirty="0" smtClean="0"/>
              <a:t>2006 –2014 Hospital </a:t>
            </a:r>
            <a:r>
              <a:rPr lang="en-US" dirty="0" err="1" smtClean="0"/>
              <a:t>Epi</a:t>
            </a:r>
            <a:r>
              <a:rPr lang="en-US" dirty="0" smtClean="0"/>
              <a:t>-Query ED Visits (Not diagnostic-based ) https://a816-healthpsi.nyc.gov/</a:t>
            </a:r>
            <a:r>
              <a:rPr lang="en-US" dirty="0" err="1" smtClean="0"/>
              <a:t>epiquery</a:t>
            </a:r>
            <a:r>
              <a:rPr lang="en-US" dirty="0" smtClean="0"/>
              <a:t>/</a:t>
            </a:r>
            <a:r>
              <a:rPr lang="en-US" dirty="0" err="1" smtClean="0"/>
              <a:t>Syndromic</a:t>
            </a:r>
            <a:r>
              <a:rPr lang="en-US" dirty="0" smtClean="0"/>
              <a: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4</a:t>
            </a:fld>
            <a:endParaRPr lang="en-US"/>
          </a:p>
        </p:txBody>
      </p:sp>
    </p:spTree>
    <p:extLst>
      <p:ext uri="{BB962C8B-B14F-4D97-AF65-F5344CB8AC3E}">
        <p14:creationId xmlns:p14="http://schemas.microsoft.com/office/powerpoint/2010/main" val="37221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5</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6</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10</a:t>
            </a:fld>
            <a:endParaRPr lang="en-US"/>
          </a:p>
        </p:txBody>
      </p:sp>
    </p:spTree>
    <p:extLst>
      <p:ext uri="{BB962C8B-B14F-4D97-AF65-F5344CB8AC3E}">
        <p14:creationId xmlns:p14="http://schemas.microsoft.com/office/powerpoint/2010/main" val="23473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15</a:t>
            </a:fld>
            <a:endParaRPr lang="en-US"/>
          </a:p>
        </p:txBody>
      </p:sp>
    </p:spTree>
    <p:extLst>
      <p:ext uri="{BB962C8B-B14F-4D97-AF65-F5344CB8AC3E}">
        <p14:creationId xmlns:p14="http://schemas.microsoft.com/office/powerpoint/2010/main" val="332971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www.epa.gov</a:t>
            </a:r>
            <a:r>
              <a:rPr lang="en-US" dirty="0" smtClean="0"/>
              <a:t>/air-trends/particulate-matter-pm25-trends</a:t>
            </a:r>
          </a:p>
          <a:p>
            <a:r>
              <a:rPr lang="en-US" dirty="0" smtClean="0"/>
              <a:t>https://</a:t>
            </a:r>
            <a:r>
              <a:rPr lang="en-US" dirty="0" err="1" smtClean="0"/>
              <a:t>airnow.gov</a:t>
            </a:r>
            <a:r>
              <a:rPr lang="en-US" dirty="0" smtClean="0"/>
              <a:t>/</a:t>
            </a:r>
            <a:r>
              <a:rPr lang="en-US" dirty="0" err="1" smtClean="0"/>
              <a:t>index.cfm?action</a:t>
            </a:r>
            <a:r>
              <a:rPr lang="en-US" dirty="0" smtClean="0"/>
              <a:t>=</a:t>
            </a:r>
            <a:r>
              <a:rPr lang="en-US" dirty="0" err="1" smtClean="0"/>
              <a:t>aqibasics.particle</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17</a:t>
            </a:fld>
            <a:endParaRPr lang="en-US"/>
          </a:p>
        </p:txBody>
      </p:sp>
    </p:spTree>
    <p:extLst>
      <p:ext uri="{BB962C8B-B14F-4D97-AF65-F5344CB8AC3E}">
        <p14:creationId xmlns:p14="http://schemas.microsoft.com/office/powerpoint/2010/main" val="145859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05/01/17</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05/01/17</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05/01/17</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05/01/17</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5000">
              <a:schemeClr val="bg1">
                <a:tint val="80000"/>
                <a:satMod val="250000"/>
              </a:schemeClr>
            </a:gs>
            <a:gs pos="86000">
              <a:schemeClr val="bg1">
                <a:tint val="90000"/>
                <a:shade val="90000"/>
                <a:satMod val="200000"/>
              </a:schemeClr>
            </a:gs>
            <a:gs pos="100000">
              <a:schemeClr val="bg1">
                <a:tint val="90000"/>
                <a:shade val="70000"/>
                <a:satMod val="2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05/01/17</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microsoft.com/office/2007/relationships/hdphoto" Target="../media/hdphoto8.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5.wdp"/><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6.wdp"/><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27.0.0.1:5000/" TargetMode="Externa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cap="small" dirty="0" smtClean="0">
                <a:latin typeface="+mj-lt"/>
              </a:rPr>
              <a:t>Predicting the Number of Asthma Patients Visiting the Emergency Department</a:t>
            </a:r>
            <a:endParaRPr lang="en-US" sz="2800" cap="small" dirty="0">
              <a:solidFill>
                <a:schemeClr val="tx1">
                  <a:lumMod val="65000"/>
                  <a:lumOff val="35000"/>
                </a:schemeClr>
              </a:solidFill>
              <a:latin typeface="+mj-lt"/>
            </a:endParaRPr>
          </a:p>
        </p:txBody>
      </p:sp>
      <p:sp>
        <p:nvSpPr>
          <p:cNvPr id="3" name="Subtitle 2"/>
          <p:cNvSpPr>
            <a:spLocks noGrp="1"/>
          </p:cNvSpPr>
          <p:nvPr>
            <p:ph type="subTitle" idx="1"/>
          </p:nvPr>
        </p:nvSpPr>
        <p:spPr/>
        <p:txBody>
          <a:bodyPr/>
          <a:lstStyle/>
          <a:p>
            <a:r>
              <a:rPr lang="en-US" sz="2000" cap="small" dirty="0" smtClean="0">
                <a:solidFill>
                  <a:schemeClr val="tx1">
                    <a:lumMod val="75000"/>
                    <a:lumOff val="25000"/>
                  </a:schemeClr>
                </a:solidFill>
              </a:rPr>
              <a:t>Heng-Ru May </a:t>
            </a:r>
            <a:r>
              <a:rPr lang="en-US" sz="2000" cap="small" dirty="0" err="1" smtClean="0">
                <a:solidFill>
                  <a:schemeClr val="tx1">
                    <a:lumMod val="75000"/>
                    <a:lumOff val="25000"/>
                  </a:schemeClr>
                </a:solidFill>
              </a:rPr>
              <a:t>Merkle</a:t>
            </a:r>
            <a:r>
              <a:rPr lang="en-US" sz="2000" cap="small" dirty="0" smtClean="0">
                <a:solidFill>
                  <a:schemeClr val="tx1">
                    <a:lumMod val="75000"/>
                    <a:lumOff val="25000"/>
                  </a:schemeClr>
                </a:solidFill>
              </a:rPr>
              <a:t>-</a:t>
            </a:r>
            <a:r>
              <a:rPr lang="en-US" sz="2000" cap="small" dirty="0" smtClean="0">
                <a:solidFill>
                  <a:schemeClr val="tx1">
                    <a:lumMod val="75000"/>
                    <a:lumOff val="25000"/>
                  </a:schemeClr>
                </a:solidFill>
              </a:rPr>
              <a:t>Tan, PhD</a:t>
            </a:r>
            <a:endParaRPr lang="en-US" sz="2000" cap="small" dirty="0">
              <a:solidFill>
                <a:schemeClr val="tx1">
                  <a:lumMod val="75000"/>
                  <a:lumOff val="25000"/>
                </a:schemeClr>
              </a:solidFill>
            </a:endParaRPr>
          </a:p>
        </p:txBody>
      </p:sp>
    </p:spTree>
    <p:extLst>
      <p:ext uri="{BB962C8B-B14F-4D97-AF65-F5344CB8AC3E}">
        <p14:creationId xmlns:p14="http://schemas.microsoft.com/office/powerpoint/2010/main" val="1791942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0-28 at 08.50.5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088" y="2326895"/>
            <a:ext cx="5021205" cy="4751959"/>
          </a:xfrm>
          <a:prstGeom prst="rect">
            <a:avLst/>
          </a:prstGeom>
        </p:spPr>
      </p:pic>
      <p:sp>
        <p:nvSpPr>
          <p:cNvPr id="2" name="Title 1"/>
          <p:cNvSpPr>
            <a:spLocks noGrp="1"/>
          </p:cNvSpPr>
          <p:nvPr>
            <p:ph type="title"/>
          </p:nvPr>
        </p:nvSpPr>
        <p:spPr/>
        <p:txBody>
          <a:bodyPr/>
          <a:lstStyle/>
          <a:p>
            <a:r>
              <a:rPr lang="en-US" sz="3600" dirty="0" smtClean="0"/>
              <a:t>Integrating weather + air quality forecasts in the modeling: </a:t>
            </a:r>
            <a:endParaRPr lang="en-US" sz="3600" dirty="0"/>
          </a:p>
        </p:txBody>
      </p:sp>
      <p:pic>
        <p:nvPicPr>
          <p:cNvPr id="5" name="Picture 4" descr="Screen Shot 2016-10-28 at 08.37.5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26" y="3158683"/>
            <a:ext cx="5171289" cy="3616497"/>
          </a:xfrm>
          <a:prstGeom prst="rect">
            <a:avLst/>
          </a:prstGeom>
        </p:spPr>
      </p:pic>
      <p:pic>
        <p:nvPicPr>
          <p:cNvPr id="8" name="Picture 7" descr="Screen Shot 2016-10-28 at 08.42.51.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56" y="1600200"/>
            <a:ext cx="2849376" cy="1594342"/>
          </a:xfrm>
          <a:prstGeom prst="rect">
            <a:avLst/>
          </a:prstGeom>
        </p:spPr>
      </p:pic>
    </p:spTree>
    <p:extLst>
      <p:ext uri="{BB962C8B-B14F-4D97-AF65-F5344CB8AC3E}">
        <p14:creationId xmlns:p14="http://schemas.microsoft.com/office/powerpoint/2010/main" val="22801631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Further work + extension</a:t>
            </a:r>
            <a:endParaRPr lang="en-US" sz="4000"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Working with weather experts in modeling weather data and forecasting:</a:t>
            </a:r>
          </a:p>
          <a:p>
            <a:pPr lvl="1"/>
            <a:r>
              <a:rPr lang="en-US" dirty="0" smtClean="0"/>
              <a:t>Ozone and particulate matter may interact in complex ways to act as irritants.</a:t>
            </a:r>
          </a:p>
          <a:p>
            <a:pPr marL="457200" lvl="1" indent="0">
              <a:buNone/>
            </a:pPr>
            <a:endParaRPr lang="en-US" dirty="0" smtClean="0"/>
          </a:p>
          <a:p>
            <a:r>
              <a:rPr lang="en-US" dirty="0" smtClean="0"/>
              <a:t>ED visits for different age-groups </a:t>
            </a:r>
            <a:r>
              <a:rPr lang="mr-IN" dirty="0" smtClean="0"/>
              <a:t>–</a:t>
            </a:r>
            <a:r>
              <a:rPr lang="en-US" dirty="0" smtClean="0"/>
              <a:t> varying needs.</a:t>
            </a:r>
          </a:p>
          <a:p>
            <a:endParaRPr lang="en-US" dirty="0" smtClean="0"/>
          </a:p>
          <a:p>
            <a:r>
              <a:rPr lang="en-US" dirty="0" smtClean="0"/>
              <a:t>Extending this to other counties/cities/countries/ fields.</a:t>
            </a:r>
          </a:p>
          <a:p>
            <a:endParaRPr lang="en-US" dirty="0" smtClean="0"/>
          </a:p>
          <a:p>
            <a:r>
              <a:rPr lang="en-US" dirty="0" smtClean="0"/>
              <a:t>May also provide suitable precautionary alerts for those with asthma or respiratory diseases. </a:t>
            </a:r>
          </a:p>
          <a:p>
            <a:pPr lvl="1"/>
            <a:endParaRPr lang="en-US" dirty="0" smtClean="0"/>
          </a:p>
          <a:p>
            <a:endParaRPr lang="en-US" dirty="0"/>
          </a:p>
        </p:txBody>
      </p:sp>
    </p:spTree>
    <p:extLst>
      <p:ext uri="{BB962C8B-B14F-4D97-AF65-F5344CB8AC3E}">
        <p14:creationId xmlns:p14="http://schemas.microsoft.com/office/powerpoint/2010/main" val="14990243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200" cap="small" dirty="0"/>
              <a:t>Predicting the Number of Asthma Patients Visiting the Emergency Department</a:t>
            </a:r>
            <a:endParaRPr lang="en-US" sz="3200" dirty="0"/>
          </a:p>
        </p:txBody>
      </p:sp>
      <p:sp>
        <p:nvSpPr>
          <p:cNvPr id="5" name="Subtitle 4"/>
          <p:cNvSpPr>
            <a:spLocks noGrp="1"/>
          </p:cNvSpPr>
          <p:nvPr>
            <p:ph type="subTitle" idx="1"/>
          </p:nvPr>
        </p:nvSpPr>
        <p:spPr/>
        <p:txBody>
          <a:bodyPr>
            <a:normAutofit/>
          </a:bodyPr>
          <a:lstStyle/>
          <a:p>
            <a:r>
              <a:rPr lang="en-US" sz="2000" cap="small" dirty="0" smtClean="0"/>
              <a:t>Heng-Ru May </a:t>
            </a:r>
            <a:r>
              <a:rPr lang="en-US" sz="2000" cap="small" dirty="0" err="1" smtClean="0"/>
              <a:t>Merkle</a:t>
            </a:r>
            <a:r>
              <a:rPr lang="en-US" sz="2000" cap="small" dirty="0" smtClean="0"/>
              <a:t>-</a:t>
            </a:r>
            <a:r>
              <a:rPr lang="en-US" sz="2000" cap="small" dirty="0" smtClean="0"/>
              <a:t>Tan</a:t>
            </a:r>
            <a:r>
              <a:rPr lang="en-US" sz="2000" cap="small" smtClean="0"/>
              <a:t>, PhD</a:t>
            </a:r>
            <a:endParaRPr lang="en-US" sz="2000" cap="small" dirty="0" smtClean="0"/>
          </a:p>
          <a:p>
            <a:r>
              <a:rPr lang="en-US" sz="2000" cap="small" dirty="0" err="1" smtClean="0"/>
              <a:t>hengrumay@gmail.com</a:t>
            </a:r>
            <a:endParaRPr lang="en-US" sz="2000" cap="small" dirty="0"/>
          </a:p>
        </p:txBody>
      </p:sp>
    </p:spTree>
    <p:extLst>
      <p:ext uri="{BB962C8B-B14F-4D97-AF65-F5344CB8AC3E}">
        <p14:creationId xmlns:p14="http://schemas.microsoft.com/office/powerpoint/2010/main" val="4546562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9" name="Picture 38" descr="RF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557"/>
          <a:stretch/>
        </p:blipFill>
        <p:spPr>
          <a:xfrm>
            <a:off x="72828" y="1014949"/>
            <a:ext cx="8954333" cy="5299688"/>
          </a:xfrm>
          <a:prstGeom prst="rect">
            <a:avLst/>
          </a:prstGeom>
        </p:spPr>
      </p:pic>
    </p:spTree>
    <p:extLst>
      <p:ext uri="{BB962C8B-B14F-4D97-AF65-F5344CB8AC3E}">
        <p14:creationId xmlns:p14="http://schemas.microsoft.com/office/powerpoint/2010/main" val="374394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8" name="Picture 37" descr="LogReg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92"/>
          <a:stretch/>
        </p:blipFill>
        <p:spPr>
          <a:xfrm>
            <a:off x="143557" y="1189586"/>
            <a:ext cx="8910359" cy="5303936"/>
          </a:xfrm>
          <a:prstGeom prst="rect">
            <a:avLst/>
          </a:prstGeom>
        </p:spPr>
      </p:pic>
    </p:spTree>
    <p:extLst>
      <p:ext uri="{BB962C8B-B14F-4D97-AF65-F5344CB8AC3E}">
        <p14:creationId xmlns:p14="http://schemas.microsoft.com/office/powerpoint/2010/main" val="3681575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p>
        </p:txBody>
      </p:sp>
      <p:pic>
        <p:nvPicPr>
          <p:cNvPr id="4" name="Picture 3" descr="VarCorrMat_reduced.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774" y="517509"/>
            <a:ext cx="7043026" cy="6215275"/>
          </a:xfrm>
          <a:prstGeom prst="rect">
            <a:avLst/>
          </a:prstGeom>
        </p:spPr>
      </p:pic>
    </p:spTree>
    <p:extLst>
      <p:ext uri="{BB962C8B-B14F-4D97-AF65-F5344CB8AC3E}">
        <p14:creationId xmlns:p14="http://schemas.microsoft.com/office/powerpoint/2010/main" val="999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VarCorrM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650" y="-3402"/>
            <a:ext cx="7771350" cy="6858000"/>
          </a:xfrm>
          <a:prstGeom prst="rect">
            <a:avLst/>
          </a:prstGeom>
        </p:spPr>
      </p:pic>
    </p:spTree>
    <p:extLst>
      <p:ext uri="{BB962C8B-B14F-4D97-AF65-F5344CB8AC3E}">
        <p14:creationId xmlns:p14="http://schemas.microsoft.com/office/powerpoint/2010/main" val="3624987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23572" y="1667530"/>
            <a:ext cx="5842000" cy="4572000"/>
          </a:xfrm>
          <a:prstGeom prst="rect">
            <a:avLst/>
          </a:prstGeom>
        </p:spPr>
      </p:pic>
    </p:spTree>
    <p:extLst>
      <p:ext uri="{BB962C8B-B14F-4D97-AF65-F5344CB8AC3E}">
        <p14:creationId xmlns:p14="http://schemas.microsoft.com/office/powerpoint/2010/main" val="18909085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Motivation: Health</a:t>
            </a:r>
            <a:endParaRPr lang="en-US" dirty="0"/>
          </a:p>
        </p:txBody>
      </p:sp>
      <p:sp>
        <p:nvSpPr>
          <p:cNvPr id="3" name="Content Placeholder 2"/>
          <p:cNvSpPr>
            <a:spLocks noGrp="1"/>
          </p:cNvSpPr>
          <p:nvPr>
            <p:ph sz="quarter" idx="13"/>
          </p:nvPr>
        </p:nvSpPr>
        <p:spPr>
          <a:xfrm>
            <a:off x="436549" y="1739018"/>
            <a:ext cx="6759914" cy="4775334"/>
          </a:xfrm>
        </p:spPr>
        <p:txBody>
          <a:bodyPr>
            <a:normAutofit/>
          </a:bodyPr>
          <a:lstStyle/>
          <a:p>
            <a:r>
              <a:rPr lang="en-US" dirty="0" smtClean="0">
                <a:solidFill>
                  <a:schemeClr val="tx1">
                    <a:lumMod val="75000"/>
                    <a:lumOff val="25000"/>
                  </a:schemeClr>
                </a:solidFill>
              </a:rPr>
              <a:t>Asthma </a:t>
            </a:r>
            <a:r>
              <a:rPr lang="mr-IN" dirty="0" smtClean="0">
                <a:solidFill>
                  <a:schemeClr val="tx1">
                    <a:lumMod val="75000"/>
                    <a:lumOff val="25000"/>
                  </a:schemeClr>
                </a:solidFill>
              </a:rPr>
              <a:t>–</a:t>
            </a:r>
            <a:r>
              <a:rPr lang="en-US" dirty="0" smtClean="0">
                <a:solidFill>
                  <a:schemeClr val="tx1">
                    <a:lumMod val="75000"/>
                    <a:lumOff val="25000"/>
                  </a:schemeClr>
                </a:solidFill>
              </a:rPr>
              <a:t> inflamed airways: </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TRIGGERs of Asthma attacks (excess mucus): </a:t>
            </a:r>
          </a:p>
          <a:p>
            <a:pPr lvl="2"/>
            <a:r>
              <a:rPr lang="en-US" dirty="0" smtClean="0">
                <a:solidFill>
                  <a:schemeClr val="tx1">
                    <a:lumMod val="75000"/>
                    <a:lumOff val="25000"/>
                  </a:schemeClr>
                </a:solidFill>
              </a:rPr>
              <a:t>Allergens e.g. </a:t>
            </a:r>
            <a:r>
              <a:rPr lang="en-US" dirty="0">
                <a:solidFill>
                  <a:schemeClr val="tx1">
                    <a:lumMod val="75000"/>
                    <a:lumOff val="25000"/>
                  </a:schemeClr>
                </a:solidFill>
              </a:rPr>
              <a:t>pet dander, dust mites, pollen or mold. </a:t>
            </a:r>
            <a:endParaRPr lang="en-US" dirty="0" smtClean="0">
              <a:solidFill>
                <a:schemeClr val="tx1">
                  <a:lumMod val="75000"/>
                  <a:lumOff val="25000"/>
                </a:schemeClr>
              </a:solidFill>
            </a:endParaRPr>
          </a:p>
          <a:p>
            <a:pPr lvl="2"/>
            <a:r>
              <a:rPr lang="en-US" dirty="0" smtClean="0">
                <a:solidFill>
                  <a:schemeClr val="tx1">
                    <a:lumMod val="75000"/>
                    <a:lumOff val="25000"/>
                  </a:schemeClr>
                </a:solidFill>
              </a:rPr>
              <a:t>Non</a:t>
            </a:r>
            <a:r>
              <a:rPr lang="en-US" dirty="0">
                <a:solidFill>
                  <a:schemeClr val="tx1">
                    <a:lumMod val="75000"/>
                    <a:lumOff val="25000"/>
                  </a:schemeClr>
                </a:solidFill>
              </a:rPr>
              <a:t>-</a:t>
            </a:r>
            <a:r>
              <a:rPr lang="en-US" dirty="0" smtClean="0">
                <a:solidFill>
                  <a:schemeClr val="tx1">
                    <a:lumMod val="75000"/>
                    <a:lumOff val="25000"/>
                  </a:schemeClr>
                </a:solidFill>
              </a:rPr>
              <a:t>allergens e.g. </a:t>
            </a:r>
            <a:r>
              <a:rPr lang="en-US" b="1" dirty="0" smtClean="0">
                <a:solidFill>
                  <a:schemeClr val="tx1">
                    <a:lumMod val="75000"/>
                    <a:lumOff val="25000"/>
                  </a:schemeClr>
                </a:solidFill>
              </a:rPr>
              <a:t>smoke</a:t>
            </a:r>
            <a:r>
              <a:rPr lang="en-US" b="1" dirty="0">
                <a:solidFill>
                  <a:schemeClr val="tx1">
                    <a:lumMod val="75000"/>
                    <a:lumOff val="25000"/>
                  </a:schemeClr>
                </a:solidFill>
              </a:rPr>
              <a:t>, </a:t>
            </a:r>
            <a:r>
              <a:rPr lang="en-US" b="1" dirty="0" smtClean="0">
                <a:solidFill>
                  <a:schemeClr val="tx1">
                    <a:lumMod val="75000"/>
                    <a:lumOff val="25000"/>
                  </a:schemeClr>
                </a:solidFill>
              </a:rPr>
              <a:t>pollution, cold air, weather changes</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US Prevalence: CDC (2016) </a:t>
            </a:r>
            <a:r>
              <a:rPr lang="mr-IN" dirty="0" smtClean="0">
                <a:solidFill>
                  <a:schemeClr val="tx1">
                    <a:lumMod val="75000"/>
                    <a:lumOff val="25000"/>
                  </a:schemeClr>
                </a:solidFill>
              </a:rPr>
              <a:t>–</a:t>
            </a:r>
            <a:r>
              <a:rPr lang="en-US" dirty="0" smtClean="0">
                <a:solidFill>
                  <a:schemeClr val="tx1">
                    <a:lumMod val="75000"/>
                    <a:lumOff val="25000"/>
                  </a:schemeClr>
                </a:solidFill>
              </a:rPr>
              <a:t> 1 in 14</a:t>
            </a:r>
          </a:p>
          <a:p>
            <a:pPr lvl="1"/>
            <a:r>
              <a:rPr lang="en-US" dirty="0" smtClean="0">
                <a:solidFill>
                  <a:schemeClr val="tx1">
                    <a:lumMod val="75000"/>
                    <a:lumOff val="25000"/>
                  </a:schemeClr>
                </a:solidFill>
              </a:rPr>
              <a:t>US Mortality (CDC, 2013): </a:t>
            </a:r>
          </a:p>
          <a:p>
            <a:pPr lvl="2"/>
            <a:r>
              <a:rPr lang="en-US" dirty="0" smtClean="0">
                <a:solidFill>
                  <a:schemeClr val="tx1">
                    <a:lumMod val="75000"/>
                    <a:lumOff val="25000"/>
                  </a:schemeClr>
                </a:solidFill>
              </a:rPr>
              <a:t>10 per day </a:t>
            </a:r>
          </a:p>
          <a:p>
            <a:pPr lvl="2"/>
            <a:r>
              <a:rPr lang="is-IS" dirty="0" smtClean="0">
                <a:solidFill>
                  <a:schemeClr val="tx1">
                    <a:lumMod val="75000"/>
                    <a:lumOff val="25000"/>
                  </a:schemeClr>
                </a:solidFill>
              </a:rPr>
              <a:t>3,630 per year</a:t>
            </a:r>
          </a:p>
          <a:p>
            <a:pPr lvl="2"/>
            <a:r>
              <a:rPr lang="is-IS" b="1" dirty="0" smtClean="0">
                <a:solidFill>
                  <a:schemeClr val="tx1">
                    <a:lumMod val="75000"/>
                    <a:lumOff val="25000"/>
                  </a:schemeClr>
                </a:solidFill>
              </a:rPr>
              <a:t>Many avoidable with proper treatment and care</a:t>
            </a:r>
          </a:p>
          <a:p>
            <a:pPr lvl="2"/>
            <a:r>
              <a:rPr lang="en-US" dirty="0" smtClean="0">
                <a:solidFill>
                  <a:schemeClr val="tx1">
                    <a:lumMod val="75000"/>
                    <a:lumOff val="25000"/>
                  </a:schemeClr>
                </a:solidFill>
              </a:rPr>
              <a:t>3</a:t>
            </a:r>
            <a:r>
              <a:rPr lang="en-US" baseline="30000" dirty="0" smtClean="0">
                <a:solidFill>
                  <a:schemeClr val="tx1">
                    <a:lumMod val="75000"/>
                    <a:lumOff val="25000"/>
                  </a:schemeClr>
                </a:solidFill>
              </a:rPr>
              <a:t>rd</a:t>
            </a:r>
            <a:r>
              <a:rPr lang="en-US" dirty="0" smtClean="0">
                <a:solidFill>
                  <a:schemeClr val="tx1">
                    <a:lumMod val="75000"/>
                    <a:lumOff val="25000"/>
                  </a:schemeClr>
                </a:solidFill>
              </a:rPr>
              <a:t> leading cause </a:t>
            </a:r>
            <a:r>
              <a:rPr lang="en-US" dirty="0">
                <a:solidFill>
                  <a:schemeClr val="tx1">
                    <a:lumMod val="75000"/>
                    <a:lumOff val="25000"/>
                  </a:schemeClr>
                </a:solidFill>
              </a:rPr>
              <a:t>of </a:t>
            </a:r>
            <a:r>
              <a:rPr lang="en-US" dirty="0" smtClean="0">
                <a:solidFill>
                  <a:schemeClr val="tx1">
                    <a:lumMod val="75000"/>
                    <a:lumOff val="25000"/>
                  </a:schemeClr>
                </a:solidFill>
              </a:rPr>
              <a:t>children’s hospital stays (CDC, 2010)</a:t>
            </a:r>
          </a:p>
          <a:p>
            <a:pPr lvl="2"/>
            <a:endParaRPr lang="en-US" dirty="0" smtClean="0"/>
          </a:p>
        </p:txBody>
      </p:sp>
      <p:pic>
        <p:nvPicPr>
          <p:cNvPr id="4" name="Picture 3" descr="Screen Shot 2016-10-27 at 22.08.08.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95402" y="4467513"/>
            <a:ext cx="1931850" cy="321975"/>
          </a:xfrm>
          <a:prstGeom prst="rect">
            <a:avLst/>
          </a:prstGeom>
        </p:spPr>
      </p:pic>
      <p:pic>
        <p:nvPicPr>
          <p:cNvPr id="20" name="Picture 19" descr="Screen Shot 2016-10-27 at 22.36.17.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092258" y="3723341"/>
            <a:ext cx="2970179" cy="1339492"/>
          </a:xfrm>
          <a:prstGeom prst="rect">
            <a:avLst/>
          </a:prstGeom>
        </p:spPr>
      </p:pic>
      <p:pic>
        <p:nvPicPr>
          <p:cNvPr id="21" name="Picture 20" descr="Screen Shot 2016-10-27 at 22.40.19.png"/>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5299" r="4796" b="9816"/>
          <a:stretch/>
        </p:blipFill>
        <p:spPr>
          <a:xfrm>
            <a:off x="6858096" y="1316317"/>
            <a:ext cx="2204341" cy="2484531"/>
          </a:xfrm>
          <a:prstGeom prst="rect">
            <a:avLst/>
          </a:prstGeom>
        </p:spPr>
      </p:pic>
    </p:spTree>
    <p:extLst>
      <p:ext uri="{BB962C8B-B14F-4D97-AF65-F5344CB8AC3E}">
        <p14:creationId xmlns:p14="http://schemas.microsoft.com/office/powerpoint/2010/main" val="2824621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6-10-28 at 02.31.42.png"/>
          <p:cNvPicPr>
            <a:picLocks noChangeAspect="1"/>
          </p:cNvPicPr>
          <p:nvPr/>
        </p:nvPicPr>
        <p:blipFill>
          <a:blip r:embed="rId3" cstate="print">
            <a:duotone>
              <a:prstClr val="black"/>
              <a:srgbClr val="D9C3A5">
                <a:tint val="50000"/>
                <a:satMod val="180000"/>
              </a:srgbClr>
            </a:duotone>
            <a:alphaModFix amt="18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0335524" cy="6858000"/>
          </a:xfrm>
          <a:prstGeom prst="rect">
            <a:avLst/>
          </a:prstGeom>
        </p:spPr>
      </p:pic>
      <p:sp>
        <p:nvSpPr>
          <p:cNvPr id="24" name="Title 23"/>
          <p:cNvSpPr>
            <a:spLocks noGrp="1"/>
          </p:cNvSpPr>
          <p:nvPr>
            <p:ph type="title"/>
          </p:nvPr>
        </p:nvSpPr>
        <p:spPr/>
        <p:txBody>
          <a:bodyPr/>
          <a:lstStyle/>
          <a:p>
            <a:r>
              <a:rPr lang="en-US" dirty="0" smtClean="0"/>
              <a:t>Motivation: Service</a:t>
            </a:r>
            <a:endParaRPr lang="en-US" dirty="0"/>
          </a:p>
        </p:txBody>
      </p:sp>
      <p:sp>
        <p:nvSpPr>
          <p:cNvPr id="3" name="Content Placeholder 2"/>
          <p:cNvSpPr>
            <a:spLocks noGrp="1"/>
          </p:cNvSpPr>
          <p:nvPr>
            <p:ph sz="quarter" idx="13"/>
          </p:nvPr>
        </p:nvSpPr>
        <p:spPr>
          <a:xfrm>
            <a:off x="457200" y="1600199"/>
            <a:ext cx="8229600" cy="4914153"/>
          </a:xfrm>
        </p:spPr>
        <p:txBody>
          <a:bodyPr>
            <a:normAutofit fontScale="92500" lnSpcReduction="10000"/>
          </a:bodyPr>
          <a:lstStyle/>
          <a:p>
            <a:r>
              <a:rPr lang="en-US" dirty="0" smtClean="0">
                <a:solidFill>
                  <a:schemeClr val="tx1">
                    <a:lumMod val="75000"/>
                    <a:lumOff val="25000"/>
                  </a:schemeClr>
                </a:solidFill>
              </a:rPr>
              <a:t>Hospital Emergency Department:</a:t>
            </a:r>
          </a:p>
          <a:p>
            <a:pPr lvl="1"/>
            <a:r>
              <a:rPr lang="en-US" b="1" dirty="0">
                <a:solidFill>
                  <a:schemeClr val="tx1">
                    <a:lumMod val="75000"/>
                    <a:lumOff val="25000"/>
                  </a:schemeClr>
                </a:solidFill>
              </a:rPr>
              <a:t>U</a:t>
            </a:r>
            <a:r>
              <a:rPr lang="en-US" b="1" dirty="0" smtClean="0">
                <a:solidFill>
                  <a:schemeClr val="tx1">
                    <a:lumMod val="75000"/>
                    <a:lumOff val="25000"/>
                  </a:schemeClr>
                </a:solidFill>
              </a:rPr>
              <a:t>nplanned</a:t>
            </a:r>
            <a:r>
              <a:rPr lang="en-US" dirty="0" smtClean="0">
                <a:solidFill>
                  <a:schemeClr val="tx1">
                    <a:lumMod val="75000"/>
                    <a:lumOff val="25000"/>
                  </a:schemeClr>
                </a:solidFill>
              </a:rPr>
              <a:t> patient attendance</a:t>
            </a:r>
            <a:endParaRPr lang="en-US" dirty="0">
              <a:solidFill>
                <a:schemeClr val="tx1">
                  <a:lumMod val="75000"/>
                  <a:lumOff val="25000"/>
                </a:schemeClr>
              </a:solidFill>
            </a:endParaRPr>
          </a:p>
          <a:p>
            <a:pPr lvl="1"/>
            <a:r>
              <a:rPr lang="en-US" dirty="0" smtClean="0">
                <a:solidFill>
                  <a:schemeClr val="tx1">
                    <a:lumMod val="75000"/>
                    <a:lumOff val="25000"/>
                  </a:schemeClr>
                </a:solidFill>
              </a:rPr>
              <a:t>Provide </a:t>
            </a:r>
            <a:r>
              <a:rPr lang="en-US" dirty="0">
                <a:solidFill>
                  <a:schemeClr val="tx1">
                    <a:lumMod val="75000"/>
                    <a:lumOff val="25000"/>
                  </a:schemeClr>
                </a:solidFill>
              </a:rPr>
              <a:t>initial treatment for a broad spectrum of illnesses and </a:t>
            </a:r>
            <a:r>
              <a:rPr lang="en-US" dirty="0" smtClean="0">
                <a:solidFill>
                  <a:schemeClr val="tx1">
                    <a:lumMod val="75000"/>
                    <a:lumOff val="25000"/>
                  </a:schemeClr>
                </a:solidFill>
              </a:rPr>
              <a:t>injuries:</a:t>
            </a:r>
          </a:p>
          <a:p>
            <a:pPr lvl="2"/>
            <a:r>
              <a:rPr lang="en-US" dirty="0" smtClean="0">
                <a:solidFill>
                  <a:schemeClr val="tx1">
                    <a:lumMod val="75000"/>
                    <a:lumOff val="25000"/>
                  </a:schemeClr>
                </a:solidFill>
              </a:rPr>
              <a:t>Non-life threatening</a:t>
            </a:r>
          </a:p>
          <a:p>
            <a:pPr lvl="2"/>
            <a:r>
              <a:rPr lang="en-US" dirty="0">
                <a:solidFill>
                  <a:schemeClr val="tx1">
                    <a:lumMod val="75000"/>
                    <a:lumOff val="25000"/>
                  </a:schemeClr>
                </a:solidFill>
              </a:rPr>
              <a:t>L</a:t>
            </a:r>
            <a:r>
              <a:rPr lang="en-US" dirty="0" smtClean="0">
                <a:solidFill>
                  <a:schemeClr val="tx1">
                    <a:lumMod val="75000"/>
                    <a:lumOff val="25000"/>
                  </a:schemeClr>
                </a:solidFill>
              </a:rPr>
              <a:t>ife</a:t>
            </a:r>
            <a:r>
              <a:rPr lang="en-US" dirty="0">
                <a:solidFill>
                  <a:schemeClr val="tx1">
                    <a:lumMod val="75000"/>
                    <a:lumOff val="25000"/>
                  </a:schemeClr>
                </a:solidFill>
              </a:rPr>
              <a:t>-</a:t>
            </a:r>
            <a:r>
              <a:rPr lang="en-US" dirty="0" smtClean="0">
                <a:solidFill>
                  <a:schemeClr val="tx1">
                    <a:lumMod val="75000"/>
                    <a:lumOff val="25000"/>
                  </a:schemeClr>
                </a:solidFill>
              </a:rPr>
              <a:t>threatening: immediate </a:t>
            </a:r>
            <a:r>
              <a:rPr lang="en-US" dirty="0">
                <a:solidFill>
                  <a:schemeClr val="tx1">
                    <a:lumMod val="75000"/>
                    <a:lumOff val="25000"/>
                  </a:schemeClr>
                </a:solidFill>
              </a:rPr>
              <a:t>attention. </a:t>
            </a:r>
            <a:endParaRPr lang="en-US" dirty="0" smtClean="0">
              <a:solidFill>
                <a:schemeClr val="tx1">
                  <a:lumMod val="75000"/>
                  <a:lumOff val="25000"/>
                </a:schemeClr>
              </a:solidFill>
            </a:endParaRPr>
          </a:p>
          <a:p>
            <a:pPr lvl="2"/>
            <a:r>
              <a:rPr lang="en-US" dirty="0">
                <a:solidFill>
                  <a:schemeClr val="tx1">
                    <a:lumMod val="75000"/>
                    <a:lumOff val="25000"/>
                  </a:schemeClr>
                </a:solidFill>
              </a:rPr>
              <a:t>I</a:t>
            </a:r>
            <a:r>
              <a:rPr lang="en-US" dirty="0" smtClean="0">
                <a:solidFill>
                  <a:schemeClr val="tx1">
                    <a:lumMod val="75000"/>
                    <a:lumOff val="25000"/>
                  </a:schemeClr>
                </a:solidFill>
              </a:rPr>
              <a:t>mportant </a:t>
            </a:r>
            <a:r>
              <a:rPr lang="en-US" dirty="0">
                <a:solidFill>
                  <a:schemeClr val="tx1">
                    <a:lumMod val="75000"/>
                    <a:lumOff val="25000"/>
                  </a:schemeClr>
                </a:solidFill>
              </a:rPr>
              <a:t>entry points for those without other means of access to medical care</a:t>
            </a:r>
            <a:r>
              <a:rPr lang="en-US" dirty="0" smtClean="0">
                <a:solidFill>
                  <a:schemeClr val="tx1">
                    <a:lumMod val="75000"/>
                    <a:lumOff val="25000"/>
                  </a:schemeClr>
                </a:solidFill>
              </a:rPr>
              <a:t>.</a:t>
            </a:r>
          </a:p>
          <a:p>
            <a:pPr lvl="1"/>
            <a:r>
              <a:rPr lang="en-US" dirty="0">
                <a:solidFill>
                  <a:schemeClr val="tx1">
                    <a:lumMod val="75000"/>
                    <a:lumOff val="25000"/>
                  </a:schemeClr>
                </a:solidFill>
              </a:rPr>
              <a:t>The annual cost of asthma </a:t>
            </a:r>
            <a:r>
              <a:rPr lang="en-US" dirty="0" smtClean="0">
                <a:solidFill>
                  <a:schemeClr val="tx1">
                    <a:lumMod val="75000"/>
                    <a:lumOff val="25000"/>
                  </a:schemeClr>
                </a:solidFill>
              </a:rPr>
              <a:t>~$</a:t>
            </a:r>
            <a:r>
              <a:rPr lang="en-US" dirty="0">
                <a:solidFill>
                  <a:schemeClr val="tx1">
                    <a:lumMod val="75000"/>
                    <a:lumOff val="25000"/>
                  </a:schemeClr>
                </a:solidFill>
              </a:rPr>
              <a:t>56 </a:t>
            </a:r>
            <a:r>
              <a:rPr lang="en-US" dirty="0" smtClean="0">
                <a:solidFill>
                  <a:schemeClr val="tx1">
                    <a:lumMod val="75000"/>
                    <a:lumOff val="25000"/>
                  </a:schemeClr>
                </a:solidFill>
              </a:rPr>
              <a:t>billion; ~$50 billion (direct; </a:t>
            </a:r>
            <a:r>
              <a:rPr lang="en-US" i="1" dirty="0" smtClean="0">
                <a:solidFill>
                  <a:schemeClr val="tx1">
                    <a:lumMod val="75000"/>
                    <a:lumOff val="25000"/>
                  </a:schemeClr>
                </a:solidFill>
              </a:rPr>
              <a:t>Hospital stays</a:t>
            </a:r>
            <a:r>
              <a:rPr lang="en-US" dirty="0" smtClean="0">
                <a:solidFill>
                  <a:schemeClr val="tx1">
                    <a:lumMod val="75000"/>
                    <a:lumOff val="25000"/>
                  </a:schemeClr>
                </a:solidFill>
              </a:rPr>
              <a:t>*) (CDC, 2012)</a:t>
            </a:r>
          </a:p>
          <a:p>
            <a:pPr marL="57150" indent="0">
              <a:buNone/>
            </a:pPr>
            <a:endParaRPr lang="en-US" dirty="0">
              <a:solidFill>
                <a:schemeClr val="tx1">
                  <a:lumMod val="75000"/>
                  <a:lumOff val="25000"/>
                </a:schemeClr>
              </a:solidFill>
            </a:endParaRPr>
          </a:p>
          <a:p>
            <a:pPr marL="400050"/>
            <a:r>
              <a:rPr lang="en-US" dirty="0" smtClean="0">
                <a:solidFill>
                  <a:schemeClr val="tx1">
                    <a:lumMod val="75000"/>
                    <a:lumOff val="25000"/>
                  </a:schemeClr>
                </a:solidFill>
              </a:rPr>
              <a:t>Need for resource management:</a:t>
            </a:r>
          </a:p>
          <a:p>
            <a:pPr marL="800100" lvl="1"/>
            <a:r>
              <a:rPr lang="en-US" b="1" dirty="0">
                <a:solidFill>
                  <a:schemeClr val="tx1">
                    <a:lumMod val="75000"/>
                    <a:lumOff val="25000"/>
                  </a:schemeClr>
                </a:solidFill>
              </a:rPr>
              <a:t>S</a:t>
            </a:r>
            <a:r>
              <a:rPr lang="en-US" b="1" dirty="0" smtClean="0">
                <a:solidFill>
                  <a:schemeClr val="tx1">
                    <a:lumMod val="75000"/>
                    <a:lumOff val="25000"/>
                  </a:schemeClr>
                </a:solidFill>
              </a:rPr>
              <a:t>taffing needs </a:t>
            </a:r>
          </a:p>
          <a:p>
            <a:pPr marL="800100" lvl="1"/>
            <a:r>
              <a:rPr lang="en-US" b="1" dirty="0" smtClean="0">
                <a:solidFill>
                  <a:schemeClr val="tx1">
                    <a:lumMod val="75000"/>
                    <a:lumOff val="25000"/>
                  </a:schemeClr>
                </a:solidFill>
              </a:rPr>
              <a:t>Drug/ Prescription inventory</a:t>
            </a:r>
          </a:p>
          <a:p>
            <a:pPr marL="800100" lvl="1"/>
            <a:r>
              <a:rPr lang="en-US" b="1" dirty="0" smtClean="0">
                <a:solidFill>
                  <a:schemeClr val="tx1">
                    <a:lumMod val="75000"/>
                    <a:lumOff val="25000"/>
                  </a:schemeClr>
                </a:solidFill>
              </a:rPr>
              <a:t>Facility units</a:t>
            </a:r>
          </a:p>
          <a:p>
            <a:pPr marL="400050"/>
            <a:endParaRPr lang="en-US" dirty="0" smtClean="0"/>
          </a:p>
          <a:p>
            <a:pPr marL="400050"/>
            <a:r>
              <a:rPr lang="en-US" dirty="0" smtClean="0">
                <a:solidFill>
                  <a:srgbClr val="2D2F2B"/>
                </a:solidFill>
              </a:rPr>
              <a:t>Could we predict when the ED will have above median visits for asthma?</a:t>
            </a:r>
          </a:p>
          <a:p>
            <a:pPr lvl="1"/>
            <a:endParaRPr lang="en-US" dirty="0"/>
          </a:p>
        </p:txBody>
      </p:sp>
      <p:pic>
        <p:nvPicPr>
          <p:cNvPr id="4" name="Picture 3" descr="Screen Shot 2016-10-27 at 22.08.08.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9500712" y="1739018"/>
            <a:ext cx="1931850" cy="321975"/>
          </a:xfrm>
          <a:prstGeom prst="rect">
            <a:avLst/>
          </a:prstGeom>
        </p:spPr>
      </p:pic>
    </p:spTree>
    <p:extLst>
      <p:ext uri="{BB962C8B-B14F-4D97-AF65-F5344CB8AC3E}">
        <p14:creationId xmlns:p14="http://schemas.microsoft.com/office/powerpoint/2010/main" val="1100515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Untitled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31" y="1430122"/>
            <a:ext cx="5992812" cy="4945942"/>
          </a:xfrm>
          <a:prstGeom prst="rect">
            <a:avLst/>
          </a:prstGeom>
        </p:spPr>
      </p:pic>
      <p:sp>
        <p:nvSpPr>
          <p:cNvPr id="2" name="Title 1"/>
          <p:cNvSpPr>
            <a:spLocks noGrp="1"/>
          </p:cNvSpPr>
          <p:nvPr>
            <p:ph type="title"/>
          </p:nvPr>
        </p:nvSpPr>
        <p:spPr>
          <a:xfrm>
            <a:off x="5689601" y="124460"/>
            <a:ext cx="3337560" cy="615688"/>
          </a:xfrm>
        </p:spPr>
        <p:txBody>
          <a:bodyPr/>
          <a:lstStyle/>
          <a:p>
            <a:r>
              <a:rPr lang="en-US" sz="3600" dirty="0" smtClean="0"/>
              <a:t>Methodology</a:t>
            </a:r>
            <a:endParaRPr lang="en-US" sz="3600" dirty="0"/>
          </a:p>
        </p:txBody>
      </p:sp>
      <p:sp>
        <p:nvSpPr>
          <p:cNvPr id="37" name="Rectangle 36"/>
          <p:cNvSpPr/>
          <p:nvPr/>
        </p:nvSpPr>
        <p:spPr>
          <a:xfrm>
            <a:off x="1375798" y="1486551"/>
            <a:ext cx="628598"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Temp</a:t>
            </a:r>
            <a:endParaRPr lang="en-US" sz="1400" cap="all" dirty="0">
              <a:solidFill>
                <a:schemeClr val="tx1">
                  <a:lumMod val="85000"/>
                  <a:lumOff val="15000"/>
                </a:schemeClr>
              </a:solidFill>
            </a:endParaRPr>
          </a:p>
        </p:txBody>
      </p:sp>
      <p:sp>
        <p:nvSpPr>
          <p:cNvPr id="38" name="Rectangle 37"/>
          <p:cNvSpPr/>
          <p:nvPr/>
        </p:nvSpPr>
        <p:spPr>
          <a:xfrm>
            <a:off x="1311278" y="1950774"/>
            <a:ext cx="69311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DewP</a:t>
            </a:r>
            <a:endParaRPr lang="en-US" sz="1400" cap="all" dirty="0">
              <a:solidFill>
                <a:schemeClr val="tx1">
                  <a:lumMod val="85000"/>
                  <a:lumOff val="15000"/>
                </a:schemeClr>
              </a:solidFill>
            </a:endParaRPr>
          </a:p>
        </p:txBody>
      </p:sp>
      <p:sp>
        <p:nvSpPr>
          <p:cNvPr id="39" name="Rectangle 38"/>
          <p:cNvSpPr/>
          <p:nvPr/>
        </p:nvSpPr>
        <p:spPr>
          <a:xfrm>
            <a:off x="911529" y="2881194"/>
            <a:ext cx="109286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Snow (in)</a:t>
            </a:r>
            <a:endParaRPr lang="en-US" sz="1400" cap="all" dirty="0">
              <a:solidFill>
                <a:schemeClr val="tx1">
                  <a:lumMod val="85000"/>
                  <a:lumOff val="15000"/>
                </a:schemeClr>
              </a:solidFill>
            </a:endParaRPr>
          </a:p>
        </p:txBody>
      </p:sp>
      <p:sp>
        <p:nvSpPr>
          <p:cNvPr id="40" name="Rectangle 39"/>
          <p:cNvSpPr/>
          <p:nvPr/>
        </p:nvSpPr>
        <p:spPr>
          <a:xfrm>
            <a:off x="900395" y="3345417"/>
            <a:ext cx="1104001"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Precp</a:t>
            </a:r>
            <a:r>
              <a:rPr lang="en-US" sz="1400" cap="all" dirty="0" smtClean="0">
                <a:solidFill>
                  <a:schemeClr val="tx1">
                    <a:lumMod val="85000"/>
                    <a:lumOff val="15000"/>
                  </a:schemeClr>
                </a:solidFill>
              </a:rPr>
              <a:t> (in)</a:t>
            </a:r>
            <a:endParaRPr lang="en-US" sz="1400" cap="all" dirty="0">
              <a:solidFill>
                <a:schemeClr val="tx1">
                  <a:lumMod val="85000"/>
                  <a:lumOff val="15000"/>
                </a:schemeClr>
              </a:solidFill>
            </a:endParaRPr>
          </a:p>
        </p:txBody>
      </p:sp>
      <p:sp>
        <p:nvSpPr>
          <p:cNvPr id="41" name="Rectangle 40"/>
          <p:cNvSpPr/>
          <p:nvPr/>
        </p:nvSpPr>
        <p:spPr>
          <a:xfrm>
            <a:off x="311292" y="3790280"/>
            <a:ext cx="1693104"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Wind_SPD</a:t>
            </a:r>
            <a:r>
              <a:rPr lang="en-US" sz="1400" cap="all" dirty="0" smtClean="0">
                <a:solidFill>
                  <a:schemeClr val="tx1">
                    <a:lumMod val="85000"/>
                    <a:lumOff val="15000"/>
                  </a:schemeClr>
                </a:solidFill>
              </a:rPr>
              <a:t> (mpg)</a:t>
            </a:r>
            <a:endParaRPr lang="en-US" sz="1400" cap="all" dirty="0">
              <a:solidFill>
                <a:schemeClr val="tx1">
                  <a:lumMod val="85000"/>
                  <a:lumOff val="15000"/>
                </a:schemeClr>
              </a:solidFill>
            </a:endParaRPr>
          </a:p>
        </p:txBody>
      </p:sp>
      <p:sp>
        <p:nvSpPr>
          <p:cNvPr id="42" name="Rectangle 41"/>
          <p:cNvSpPr/>
          <p:nvPr/>
        </p:nvSpPr>
        <p:spPr>
          <a:xfrm>
            <a:off x="713408" y="4236144"/>
            <a:ext cx="129098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Wind_Dir</a:t>
            </a:r>
            <a:r>
              <a:rPr lang="en-US" sz="1400" cap="all" dirty="0" smtClean="0">
                <a:solidFill>
                  <a:schemeClr val="tx1">
                    <a:lumMod val="85000"/>
                    <a:lumOff val="15000"/>
                  </a:schemeClr>
                </a:solidFill>
              </a:rPr>
              <a:t> (°)</a:t>
            </a:r>
            <a:endParaRPr lang="en-US" sz="1400" cap="all" dirty="0">
              <a:solidFill>
                <a:schemeClr val="tx1">
                  <a:lumMod val="85000"/>
                  <a:lumOff val="15000"/>
                </a:schemeClr>
              </a:solidFill>
            </a:endParaRPr>
          </a:p>
        </p:txBody>
      </p:sp>
      <p:sp>
        <p:nvSpPr>
          <p:cNvPr id="46" name="Rectangle 45"/>
          <p:cNvSpPr/>
          <p:nvPr/>
        </p:nvSpPr>
        <p:spPr>
          <a:xfrm>
            <a:off x="667209" y="2438066"/>
            <a:ext cx="133718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Humidity (%)</a:t>
            </a:r>
            <a:endParaRPr lang="en-US" sz="1400" cap="all" dirty="0">
              <a:solidFill>
                <a:schemeClr val="tx1">
                  <a:lumMod val="85000"/>
                  <a:lumOff val="15000"/>
                </a:schemeClr>
              </a:solidFill>
            </a:endParaRPr>
          </a:p>
        </p:txBody>
      </p:sp>
      <p:sp>
        <p:nvSpPr>
          <p:cNvPr id="48" name="Rectangle 47"/>
          <p:cNvSpPr/>
          <p:nvPr/>
        </p:nvSpPr>
        <p:spPr>
          <a:xfrm>
            <a:off x="1306281" y="4715546"/>
            <a:ext cx="698115"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PM2.5</a:t>
            </a:r>
            <a:endParaRPr lang="en-US" sz="1400" cap="all" dirty="0">
              <a:solidFill>
                <a:schemeClr val="tx1">
                  <a:lumMod val="85000"/>
                  <a:lumOff val="15000"/>
                </a:schemeClr>
              </a:solidFill>
            </a:endParaRPr>
          </a:p>
        </p:txBody>
      </p:sp>
      <p:sp>
        <p:nvSpPr>
          <p:cNvPr id="49" name="Rectangle 48"/>
          <p:cNvSpPr/>
          <p:nvPr/>
        </p:nvSpPr>
        <p:spPr>
          <a:xfrm>
            <a:off x="1192405" y="5264378"/>
            <a:ext cx="811991"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Ozone</a:t>
            </a:r>
            <a:endParaRPr lang="en-US" sz="1400" cap="all" dirty="0">
              <a:solidFill>
                <a:schemeClr val="tx1">
                  <a:lumMod val="85000"/>
                  <a:lumOff val="15000"/>
                </a:schemeClr>
              </a:solidFill>
            </a:endParaRPr>
          </a:p>
        </p:txBody>
      </p:sp>
      <p:sp>
        <p:nvSpPr>
          <p:cNvPr id="50" name="Rectangle 49"/>
          <p:cNvSpPr/>
          <p:nvPr/>
        </p:nvSpPr>
        <p:spPr>
          <a:xfrm>
            <a:off x="1062136" y="5863866"/>
            <a:ext cx="942260" cy="307777"/>
          </a:xfrm>
          <a:prstGeom prst="rect">
            <a:avLst/>
          </a:prstGeom>
        </p:spPr>
        <p:txBody>
          <a:bodyPr wrap="none">
            <a:spAutoFit/>
            <a:scene3d>
              <a:camera prst="obliqueTopRight"/>
              <a:lightRig rig="threePt" dir="t"/>
            </a:scene3d>
          </a:bodyPr>
          <a:lstStyle/>
          <a:p>
            <a:r>
              <a:rPr lang="en-US" sz="1400" b="1" cap="all" dirty="0" smtClean="0">
                <a:solidFill>
                  <a:schemeClr val="tx2"/>
                </a:solidFill>
              </a:rPr>
              <a:t>ED visits</a:t>
            </a:r>
            <a:endParaRPr lang="en-US" sz="1400" b="1" cap="all" dirty="0">
              <a:solidFill>
                <a:schemeClr val="tx2"/>
              </a:solidFill>
            </a:endParaRPr>
          </a:p>
        </p:txBody>
      </p:sp>
      <p:grpSp>
        <p:nvGrpSpPr>
          <p:cNvPr id="88" name="Group 87"/>
          <p:cNvGrpSpPr/>
          <p:nvPr/>
        </p:nvGrpSpPr>
        <p:grpSpPr>
          <a:xfrm>
            <a:off x="6885383" y="826171"/>
            <a:ext cx="1168401" cy="5631173"/>
            <a:chOff x="6865063" y="826171"/>
            <a:chExt cx="1168401" cy="5631173"/>
          </a:xfrm>
        </p:grpSpPr>
        <p:sp>
          <p:nvSpPr>
            <p:cNvPr id="53" name="Rectangle 52"/>
            <p:cNvSpPr/>
            <p:nvPr/>
          </p:nvSpPr>
          <p:spPr>
            <a:xfrm>
              <a:off x="6895543" y="1320140"/>
              <a:ext cx="1097280" cy="5137204"/>
            </a:xfrm>
            <a:prstGeom prst="rect">
              <a:avLst/>
            </a:prstGeom>
            <a:solidFill>
              <a:schemeClr val="accent4">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6865063" y="1206154"/>
              <a:ext cx="1168401"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7053317" y="826171"/>
              <a:ext cx="794433" cy="369332"/>
            </a:xfrm>
            <a:prstGeom prst="rect">
              <a:avLst/>
            </a:prstGeom>
          </p:spPr>
          <p:txBody>
            <a:bodyPr wrap="none">
              <a:spAutoFit/>
            </a:bodyPr>
            <a:lstStyle/>
            <a:p>
              <a:r>
                <a:rPr lang="en-US" dirty="0" smtClean="0">
                  <a:solidFill>
                    <a:schemeClr val="accent4"/>
                  </a:solidFill>
                </a:rPr>
                <a:t>*2014</a:t>
              </a:r>
              <a:endParaRPr lang="en-US" dirty="0">
                <a:solidFill>
                  <a:schemeClr val="accent4"/>
                </a:solidFill>
              </a:endParaRPr>
            </a:p>
          </p:txBody>
        </p:sp>
      </p:grpSp>
      <p:cxnSp>
        <p:nvCxnSpPr>
          <p:cNvPr id="79" name="Straight Arrow Connector 78"/>
          <p:cNvCxnSpPr/>
          <p:nvPr/>
        </p:nvCxnSpPr>
        <p:spPr>
          <a:xfrm>
            <a:off x="2303788" y="6685944"/>
            <a:ext cx="5729676" cy="0"/>
          </a:xfrm>
          <a:prstGeom prst="straightConnector1">
            <a:avLst/>
          </a:prstGeom>
          <a:ln w="12700" cmpd="sng">
            <a:solidFill>
              <a:schemeClr val="bg1">
                <a:lumMod val="65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688693" y="6451703"/>
            <a:ext cx="696375" cy="369332"/>
          </a:xfrm>
          <a:prstGeom prst="rect">
            <a:avLst/>
          </a:prstGeom>
        </p:spPr>
        <p:txBody>
          <a:bodyPr wrap="none">
            <a:spAutoFit/>
          </a:bodyPr>
          <a:lstStyle/>
          <a:p>
            <a:r>
              <a:rPr lang="en-US" cap="all" dirty="0" smtClean="0">
                <a:solidFill>
                  <a:schemeClr val="tx1">
                    <a:lumMod val="50000"/>
                    <a:lumOff val="50000"/>
                  </a:schemeClr>
                </a:solidFill>
              </a:rPr>
              <a:t>2006</a:t>
            </a:r>
            <a:endParaRPr lang="en-US" cap="all" dirty="0">
              <a:solidFill>
                <a:schemeClr val="tx1">
                  <a:lumMod val="50000"/>
                  <a:lumOff val="50000"/>
                </a:schemeClr>
              </a:solidFill>
            </a:endParaRPr>
          </a:p>
        </p:txBody>
      </p:sp>
      <p:sp>
        <p:nvSpPr>
          <p:cNvPr id="83" name="Rectangle 82"/>
          <p:cNvSpPr/>
          <p:nvPr/>
        </p:nvSpPr>
        <p:spPr>
          <a:xfrm>
            <a:off x="7964280" y="6451703"/>
            <a:ext cx="696375" cy="369332"/>
          </a:xfrm>
          <a:prstGeom prst="rect">
            <a:avLst/>
          </a:prstGeom>
        </p:spPr>
        <p:txBody>
          <a:bodyPr wrap="none">
            <a:spAutoFit/>
          </a:bodyPr>
          <a:lstStyle/>
          <a:p>
            <a:r>
              <a:rPr lang="en-US" cap="all" dirty="0" smtClean="0">
                <a:solidFill>
                  <a:schemeClr val="tx1">
                    <a:lumMod val="50000"/>
                    <a:lumOff val="50000"/>
                  </a:schemeClr>
                </a:solidFill>
              </a:rPr>
              <a:t>2015</a:t>
            </a:r>
            <a:endParaRPr lang="en-US" cap="all" dirty="0">
              <a:solidFill>
                <a:schemeClr val="tx1">
                  <a:lumMod val="50000"/>
                  <a:lumOff val="50000"/>
                </a:schemeClr>
              </a:solidFill>
            </a:endParaRPr>
          </a:p>
        </p:txBody>
      </p:sp>
      <p:sp>
        <p:nvSpPr>
          <p:cNvPr id="85" name="Rectangle 84"/>
          <p:cNvSpPr/>
          <p:nvPr/>
        </p:nvSpPr>
        <p:spPr>
          <a:xfrm>
            <a:off x="4868767" y="6451703"/>
            <a:ext cx="730526" cy="369332"/>
          </a:xfrm>
          <a:prstGeom prst="rect">
            <a:avLst/>
          </a:prstGeom>
        </p:spPr>
        <p:txBody>
          <a:bodyPr wrap="none">
            <a:spAutoFit/>
          </a:bodyPr>
          <a:lstStyle/>
          <a:p>
            <a:r>
              <a:rPr lang="en-US" cap="all" dirty="0" smtClean="0">
                <a:solidFill>
                  <a:srgbClr val="7F7F7F"/>
                </a:solidFill>
              </a:rPr>
              <a:t>DATE</a:t>
            </a:r>
            <a:endParaRPr lang="en-US" cap="all" dirty="0">
              <a:solidFill>
                <a:srgbClr val="7F7F7F"/>
              </a:solidFill>
            </a:endParaRPr>
          </a:p>
        </p:txBody>
      </p:sp>
      <p:grpSp>
        <p:nvGrpSpPr>
          <p:cNvPr id="121" name="Group 120"/>
          <p:cNvGrpSpPr/>
          <p:nvPr/>
        </p:nvGrpSpPr>
        <p:grpSpPr>
          <a:xfrm>
            <a:off x="2394663" y="699504"/>
            <a:ext cx="4521200" cy="5768000"/>
            <a:chOff x="2394663" y="699504"/>
            <a:chExt cx="4521200" cy="5768000"/>
          </a:xfrm>
        </p:grpSpPr>
        <p:sp>
          <p:nvSpPr>
            <p:cNvPr id="54" name="Rectangle 53"/>
            <p:cNvSpPr/>
            <p:nvPr/>
          </p:nvSpPr>
          <p:spPr>
            <a:xfrm>
              <a:off x="2394663" y="1330300"/>
              <a:ext cx="4521200" cy="5137204"/>
            </a:xfrm>
            <a:prstGeom prst="rect">
              <a:avLst/>
            </a:prstGeom>
            <a:solidFill>
              <a:schemeClr val="accent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10315" y="699504"/>
              <a:ext cx="2679286" cy="369332"/>
            </a:xfrm>
            <a:prstGeom prst="rect">
              <a:avLst/>
            </a:prstGeom>
          </p:spPr>
          <p:txBody>
            <a:bodyPr wrap="square">
              <a:spAutoFit/>
            </a:bodyPr>
            <a:lstStyle/>
            <a:p>
              <a:pPr algn="ctr"/>
              <a:r>
                <a:rPr lang="en-US" dirty="0">
                  <a:solidFill>
                    <a:schemeClr val="accent1"/>
                  </a:solidFill>
                </a:rPr>
                <a:t>10-fold </a:t>
              </a:r>
              <a:r>
                <a:rPr lang="en-US" dirty="0" smtClean="0">
                  <a:solidFill>
                    <a:schemeClr val="accent1"/>
                  </a:solidFill>
                </a:rPr>
                <a:t>CV Test-Train</a:t>
              </a:r>
              <a:endParaRPr lang="en-US" dirty="0">
                <a:solidFill>
                  <a:schemeClr val="accent1"/>
                </a:solidFill>
              </a:endParaRPr>
            </a:p>
          </p:txBody>
        </p:sp>
        <p:cxnSp>
          <p:nvCxnSpPr>
            <p:cNvPr id="59" name="Straight Arrow Connector 58"/>
            <p:cNvCxnSpPr/>
            <p:nvPr/>
          </p:nvCxnSpPr>
          <p:spPr>
            <a:xfrm flipV="1">
              <a:off x="2394663" y="1195503"/>
              <a:ext cx="4521200" cy="180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17" name="Picture 116"/>
          <p:cNvPicPr>
            <a:picLocks noChangeAspect="1"/>
          </p:cNvPicPr>
          <p:nvPr/>
        </p:nvPicPr>
        <p:blipFill>
          <a:blip r:embed="rId4">
            <a:alphaModFix amt="80000"/>
          </a:blip>
          <a:stretch>
            <a:fillRect/>
          </a:stretch>
        </p:blipFill>
        <p:spPr>
          <a:xfrm>
            <a:off x="168875" y="5593180"/>
            <a:ext cx="754924" cy="782884"/>
          </a:xfrm>
          <a:prstGeom prst="rect">
            <a:avLst/>
          </a:prstGeom>
        </p:spPr>
      </p:pic>
      <p:pic>
        <p:nvPicPr>
          <p:cNvPr id="118" name="Picture 117" descr="Screen Shot 2016-10-28 at 05.59.19.png"/>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168875" y="4927518"/>
            <a:ext cx="814732" cy="308741"/>
          </a:xfrm>
          <a:prstGeom prst="rect">
            <a:avLst/>
          </a:prstGeom>
        </p:spPr>
      </p:pic>
      <p:pic>
        <p:nvPicPr>
          <p:cNvPr id="119" name="Picture 118"/>
          <p:cNvPicPr>
            <a:picLocks noChangeAspect="1"/>
          </p:cNvPicPr>
          <p:nvPr/>
        </p:nvPicPr>
        <p:blipFill>
          <a:blip r:embed="rId6">
            <a:alphaModFix amt="80000"/>
          </a:blip>
          <a:stretch>
            <a:fillRect/>
          </a:stretch>
        </p:blipFill>
        <p:spPr>
          <a:xfrm>
            <a:off x="168875" y="1320140"/>
            <a:ext cx="1344494" cy="372321"/>
          </a:xfrm>
          <a:prstGeom prst="rect">
            <a:avLst/>
          </a:prstGeom>
        </p:spPr>
      </p:pic>
      <p:pic>
        <p:nvPicPr>
          <p:cNvPr id="120" name="Picture 119"/>
          <p:cNvPicPr>
            <a:picLocks noChangeAspect="1"/>
          </p:cNvPicPr>
          <p:nvPr/>
        </p:nvPicPr>
        <p:blipFill>
          <a:blip r:embed="rId7">
            <a:alphaModFix amt="80000"/>
          </a:blip>
          <a:stretch>
            <a:fillRect/>
          </a:stretch>
        </p:blipFill>
        <p:spPr>
          <a:xfrm>
            <a:off x="168875" y="1692461"/>
            <a:ext cx="929653" cy="257803"/>
          </a:xfrm>
          <a:prstGeom prst="rect">
            <a:avLst/>
          </a:prstGeom>
        </p:spPr>
      </p:pic>
      <p:grpSp>
        <p:nvGrpSpPr>
          <p:cNvPr id="104" name="Group 103"/>
          <p:cNvGrpSpPr/>
          <p:nvPr/>
        </p:nvGrpSpPr>
        <p:grpSpPr>
          <a:xfrm>
            <a:off x="3749040" y="689348"/>
            <a:ext cx="2992059" cy="5776972"/>
            <a:chOff x="3610532" y="699089"/>
            <a:chExt cx="3029097" cy="5776972"/>
          </a:xfrm>
        </p:grpSpPr>
        <p:cxnSp>
          <p:nvCxnSpPr>
            <p:cNvPr id="60" name="Straight Arrow Connector 59"/>
            <p:cNvCxnSpPr/>
            <p:nvPr/>
          </p:nvCxnSpPr>
          <p:spPr>
            <a:xfrm flipH="1" flipV="1">
              <a:off x="5846106" y="1087286"/>
              <a:ext cx="510955" cy="1"/>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569876" y="699089"/>
              <a:ext cx="1069753" cy="369332"/>
            </a:xfrm>
            <a:prstGeom prst="rect">
              <a:avLst/>
            </a:prstGeom>
          </p:spPr>
          <p:txBody>
            <a:bodyPr wrap="none">
              <a:spAutoFit/>
            </a:bodyPr>
            <a:lstStyle/>
            <a:p>
              <a:r>
                <a:rPr lang="en-US" dirty="0" smtClean="0">
                  <a:solidFill>
                    <a:schemeClr val="accent3"/>
                  </a:solidFill>
                </a:rPr>
                <a:t>Holdout</a:t>
              </a:r>
              <a:endParaRPr lang="en-US" dirty="0">
                <a:solidFill>
                  <a:schemeClr val="accent3"/>
                </a:solidFill>
              </a:endParaRPr>
            </a:p>
          </p:txBody>
        </p:sp>
        <p:sp>
          <p:nvSpPr>
            <p:cNvPr id="92" name="Rectangle 91"/>
            <p:cNvSpPr/>
            <p:nvPr/>
          </p:nvSpPr>
          <p:spPr>
            <a:xfrm>
              <a:off x="4639106" y="1338857"/>
              <a:ext cx="512012"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46106" y="1338857"/>
              <a:ext cx="510955"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610532" y="1338857"/>
              <a:ext cx="636348"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Arrow Connector 96"/>
            <p:cNvCxnSpPr/>
            <p:nvPr/>
          </p:nvCxnSpPr>
          <p:spPr>
            <a:xfrm flipH="1">
              <a:off x="4639106" y="1081814"/>
              <a:ext cx="503011" cy="5473"/>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3610532" y="1087285"/>
              <a:ext cx="636348" cy="2"/>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0970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0"/>
                                        </p:tgtEl>
                                      </p:cBhvr>
                                    </p:animEffect>
                                    <p:set>
                                      <p:cBhvr>
                                        <p:cTn id="10" dur="1" fill="hold">
                                          <p:stCondLst>
                                            <p:cond delay="499"/>
                                          </p:stCondLst>
                                        </p:cTn>
                                        <p:tgtEl>
                                          <p:spTgt spid="1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7"/>
                                        </p:tgtEl>
                                      </p:cBhvr>
                                    </p:animEffect>
                                    <p:set>
                                      <p:cBhvr>
                                        <p:cTn id="16" dur="1" fill="hold">
                                          <p:stCondLst>
                                            <p:cond delay="499"/>
                                          </p:stCondLst>
                                        </p:cTn>
                                        <p:tgtEl>
                                          <p:spTgt spid="117"/>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left)">
                                      <p:cBhvr>
                                        <p:cTn id="2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GBT_features.png"/>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625"/>
          <a:stretch/>
        </p:blipFill>
        <p:spPr>
          <a:xfrm>
            <a:off x="77689" y="1064365"/>
            <a:ext cx="8893767" cy="5268160"/>
          </a:xfrm>
          <a:prstGeom prst="rect">
            <a:avLst/>
          </a:prstGeom>
        </p:spPr>
      </p:pic>
      <p:sp>
        <p:nvSpPr>
          <p:cNvPr id="11" name="Title 1"/>
          <p:cNvSpPr txBox="1">
            <a:spLocks/>
          </p:cNvSpPr>
          <p:nvPr/>
        </p:nvSpPr>
        <p:spPr>
          <a:xfrm>
            <a:off x="2862042" y="124460"/>
            <a:ext cx="6165119"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Features of importance </a:t>
            </a:r>
            <a:endParaRPr lang="en-US" sz="3600" dirty="0"/>
          </a:p>
        </p:txBody>
      </p:sp>
      <p:pic>
        <p:nvPicPr>
          <p:cNvPr id="16" name="Picture 15" descr="ROC_train_holdou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086" y="1629436"/>
            <a:ext cx="4416552" cy="4325112"/>
          </a:xfrm>
          <a:prstGeom prst="rect">
            <a:avLst/>
          </a:prstGeom>
        </p:spPr>
      </p:pic>
    </p:spTree>
    <p:extLst>
      <p:ext uri="{BB962C8B-B14F-4D97-AF65-F5344CB8AC3E}">
        <p14:creationId xmlns:p14="http://schemas.microsoft.com/office/powerpoint/2010/main" val="316988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3872700" y="124460"/>
            <a:ext cx="5154461"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Precision &amp; Recall</a:t>
            </a:r>
            <a:endParaRPr lang="en-US" sz="3600" dirty="0"/>
          </a:p>
        </p:txBody>
      </p:sp>
      <p:graphicFrame>
        <p:nvGraphicFramePr>
          <p:cNvPr id="13" name="Table 12"/>
          <p:cNvGraphicFramePr>
            <a:graphicFrameLocks noGrp="1"/>
          </p:cNvGraphicFramePr>
          <p:nvPr>
            <p:extLst>
              <p:ext uri="{D42A27DB-BD31-4B8C-83A1-F6EECF244321}">
                <p14:modId xmlns:p14="http://schemas.microsoft.com/office/powerpoint/2010/main" val="3869997956"/>
              </p:ext>
            </p:extLst>
          </p:nvPr>
        </p:nvGraphicFramePr>
        <p:xfrm>
          <a:off x="643961" y="1463663"/>
          <a:ext cx="4400388" cy="4353732"/>
        </p:xfrm>
        <a:graphic>
          <a:graphicData uri="http://schemas.openxmlformats.org/drawingml/2006/table">
            <a:tbl>
              <a:tblPr firstRow="1" bandRow="1">
                <a:tableStyleId>{073A0DAA-6AF3-43AB-8588-CEC1D06C72B9}</a:tableStyleId>
              </a:tblPr>
              <a:tblGrid>
                <a:gridCol w="1482951"/>
                <a:gridCol w="521390"/>
                <a:gridCol w="1150223"/>
                <a:gridCol w="1245824"/>
              </a:tblGrid>
              <a:tr h="362811">
                <a:tc>
                  <a:txBody>
                    <a:bodyPr/>
                    <a:lstStyle/>
                    <a:p>
                      <a:pPr algn="ctr"/>
                      <a:r>
                        <a:rPr lang="en-US" sz="1600" dirty="0" err="1" smtClean="0"/>
                        <a:t>GBTrees</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en-US" sz="1600" dirty="0" smtClean="0"/>
                        <a:t>Precision </a:t>
                      </a:r>
                      <a:endParaRPr lang="en-US" sz="1600" b="0" dirty="0">
                        <a:latin typeface="Avenir Book"/>
                        <a:cs typeface="Avenir Book"/>
                      </a:endParaRPr>
                    </a:p>
                  </a:txBody>
                  <a:tcPr/>
                </a:tc>
                <a:tc>
                  <a:txBody>
                    <a:bodyPr/>
                    <a:lstStyle/>
                    <a:p>
                      <a:pPr algn="ctr"/>
                      <a:r>
                        <a:rPr lang="en-US" sz="1600" dirty="0" smtClean="0"/>
                        <a:t>Recall</a:t>
                      </a:r>
                      <a:endParaRPr lang="en-US" sz="1600" b="0" dirty="0">
                        <a:latin typeface="Avenir Book"/>
                        <a:cs typeface="Avenir Book"/>
                      </a:endParaRPr>
                    </a:p>
                  </a:txBody>
                  <a:tcPr/>
                </a:tc>
              </a:tr>
              <a:tr h="362811">
                <a:tc>
                  <a:txBody>
                    <a:bodyPr/>
                    <a:lstStyle/>
                    <a:p>
                      <a:pPr algn="ctr"/>
                      <a:r>
                        <a:rPr lang="en-US" sz="1600" dirty="0" err="1" smtClean="0"/>
                        <a:t>Training_Test</a:t>
                      </a:r>
                      <a:endParaRPr lang="en-US" sz="1600" b="1" dirty="0" smtClean="0">
                        <a:solidFill>
                          <a:srgbClr val="2D2F2B"/>
                        </a:solidFill>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0.73 </a:t>
                      </a:r>
                      <a:endParaRPr lang="en-US" sz="1600" b="0" dirty="0">
                        <a:latin typeface="Avenir Book"/>
                        <a:cs typeface="Avenir Book"/>
                      </a:endParaRPr>
                    </a:p>
                  </a:txBody>
                  <a:tcPr/>
                </a:tc>
                <a:tc>
                  <a:txBody>
                    <a:bodyPr/>
                    <a:lstStyle/>
                    <a:p>
                      <a:pPr algn="ctr"/>
                      <a:r>
                        <a:rPr lang="nb-NO" sz="1600" dirty="0" smtClean="0"/>
                        <a:t>0.75 </a:t>
                      </a:r>
                      <a:endParaRPr lang="nb-NO" sz="1600" b="0" dirty="0" smtClean="0">
                        <a:latin typeface="Avenir Book"/>
                        <a:cs typeface="Avenir Book"/>
                      </a:endParaRPr>
                    </a:p>
                  </a:txBody>
                  <a:tcPr/>
                </a:tc>
              </a:tr>
              <a:tr h="362811">
                <a:tc>
                  <a:txBody>
                    <a:bodyPr/>
                    <a:lstStyle/>
                    <a:p>
                      <a:pPr algn="ctr"/>
                      <a:endParaRPr lang="en-US" sz="1600" b="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0.74</a:t>
                      </a:r>
                      <a:endParaRPr lang="en-US" sz="1600" b="0" dirty="0">
                        <a:latin typeface="Avenir Book"/>
                        <a:cs typeface="Avenir Book"/>
                      </a:endParaRPr>
                    </a:p>
                  </a:txBody>
                  <a:tcPr/>
                </a:tc>
                <a:tc>
                  <a:txBody>
                    <a:bodyPr/>
                    <a:lstStyle/>
                    <a:p>
                      <a:pPr algn="ctr"/>
                      <a:r>
                        <a:rPr lang="nb-NO" sz="1600" dirty="0" smtClean="0"/>
                        <a:t>0.72</a:t>
                      </a:r>
                      <a:endParaRPr lang="nb-NO"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0.74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r>
              <a:tr h="362811">
                <a:tc>
                  <a:txBody>
                    <a:bodyPr/>
                    <a:lstStyle/>
                    <a:p>
                      <a:pPr algn="ctr"/>
                      <a:r>
                        <a:rPr lang="en-US" sz="1600" dirty="0" smtClean="0"/>
                        <a:t>Holdout</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0.79 </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0.76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0.78</a:t>
                      </a:r>
                      <a:endParaRPr lang="mr-IN"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mr-IN" sz="1600" b="0" dirty="0" smtClean="0">
                        <a:latin typeface="Avenir Book"/>
                        <a:cs typeface="Avenir Book"/>
                      </a:endParaRPr>
                    </a:p>
                  </a:txBody>
                  <a:tcPr/>
                </a:tc>
              </a:tr>
              <a:tr h="362811">
                <a:tc>
                  <a:txBody>
                    <a:bodyPr/>
                    <a:lstStyle/>
                    <a:p>
                      <a:pPr algn="ctr"/>
                      <a:r>
                        <a:rPr lang="en-US" sz="1600" dirty="0" smtClean="0"/>
                        <a:t>Testing_2014</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0.80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0.86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0.90</a:t>
                      </a:r>
                      <a:endParaRPr lang="mr-IN" sz="1600" b="0" dirty="0" smtClean="0">
                        <a:latin typeface="Avenir Book"/>
                        <a:cs typeface="Avenir Book"/>
                      </a:endParaRPr>
                    </a:p>
                  </a:txBody>
                  <a:tcPr/>
                </a:tc>
              </a:tr>
              <a:tr h="3628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avg / total </a:t>
                      </a: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0.8</a:t>
                      </a:r>
                      <a:r>
                        <a:rPr lang="en-US" sz="1600" dirty="0" smtClean="0"/>
                        <a:t>3</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0.8</a:t>
                      </a:r>
                      <a:r>
                        <a:rPr lang="en-US" sz="1600" dirty="0" smtClean="0"/>
                        <a:t>2</a:t>
                      </a:r>
                      <a:endParaRPr lang="mr-IN" sz="1600" b="0" dirty="0" smtClean="0">
                        <a:latin typeface="Avenir Book"/>
                        <a:cs typeface="Avenir Book"/>
                      </a:endParaRPr>
                    </a:p>
                  </a:txBody>
                  <a:tcPr/>
                </a:tc>
              </a:tr>
            </a:tbl>
          </a:graphicData>
        </a:graphic>
      </p:graphicFrame>
      <p:pic>
        <p:nvPicPr>
          <p:cNvPr id="2" name="Picture 1" descr="Screen Shot 2016-10-28 at 07.49.14.pn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73656" y="740148"/>
            <a:ext cx="3249414" cy="5903954"/>
          </a:xfrm>
          <a:prstGeom prst="rect">
            <a:avLst/>
          </a:prstGeom>
        </p:spPr>
      </p:pic>
    </p:spTree>
    <p:extLst>
      <p:ext uri="{BB962C8B-B14F-4D97-AF65-F5344CB8AC3E}">
        <p14:creationId xmlns:p14="http://schemas.microsoft.com/office/powerpoint/2010/main" val="336110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calendar chart app. for prospective resource management</a:t>
            </a:r>
            <a:endParaRPr lang="en-US" sz="3600" dirty="0"/>
          </a:p>
        </p:txBody>
      </p:sp>
      <p:pic>
        <p:nvPicPr>
          <p:cNvPr id="6" name="Picture 5" descr="Screen Shot 2016-10-28 at 08.10.26.png">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563" y="1665612"/>
            <a:ext cx="6698110" cy="5155577"/>
          </a:xfrm>
          <a:prstGeom prst="rect">
            <a:avLst/>
          </a:prstGeom>
        </p:spPr>
      </p:pic>
    </p:spTree>
    <p:extLst>
      <p:ext uri="{BB962C8B-B14F-4D97-AF65-F5344CB8AC3E}">
        <p14:creationId xmlns:p14="http://schemas.microsoft.com/office/powerpoint/2010/main" val="34275014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2D2F2B"/>
                </a:solidFill>
              </a:rPr>
              <a:t>A calendar chart app. for prospective resource management</a:t>
            </a:r>
            <a:endParaRPr lang="en-US" dirty="0"/>
          </a:p>
        </p:txBody>
      </p:sp>
      <p:pic>
        <p:nvPicPr>
          <p:cNvPr id="6" name="Picture 5" descr="Screen Shot 2016-10-28 at 08.13.41.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9171" y="1702422"/>
            <a:ext cx="6587682" cy="5155578"/>
          </a:xfrm>
          <a:prstGeom prst="rect">
            <a:avLst/>
          </a:prstGeom>
        </p:spPr>
      </p:pic>
    </p:spTree>
    <p:extLst>
      <p:ext uri="{BB962C8B-B14F-4D97-AF65-F5344CB8AC3E}">
        <p14:creationId xmlns:p14="http://schemas.microsoft.com/office/powerpoint/2010/main" val="4762610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Online model updating when data is available to improve prediction</a:t>
            </a:r>
            <a:r>
              <a:rPr lang="en-US" sz="3600" dirty="0"/>
              <a:t> </a:t>
            </a:r>
          </a:p>
        </p:txBody>
      </p:sp>
      <p:pic>
        <p:nvPicPr>
          <p:cNvPr id="4" name="Picture 3" descr="Screen Shot 2016-10-28 at 08.26.23.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3956" y="1655143"/>
            <a:ext cx="6679709" cy="5256935"/>
          </a:xfrm>
          <a:prstGeom prst="rect">
            <a:avLst/>
          </a:prstGeom>
        </p:spPr>
      </p:pic>
    </p:spTree>
    <p:extLst>
      <p:ext uri="{BB962C8B-B14F-4D97-AF65-F5344CB8AC3E}">
        <p14:creationId xmlns:p14="http://schemas.microsoft.com/office/powerpoint/2010/main" val="25972685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Plaza">
      <a:majorFont>
        <a:latin typeface="Century Gothic"/>
        <a:ea typeface=""/>
        <a:cs typeface=""/>
        <a:font script="Jpan" typeface="メイリオ"/>
      </a:majorFont>
      <a:minorFont>
        <a:latin typeface="Century Gothic"/>
        <a:ea typeface=""/>
        <a:cs typeface=""/>
        <a:font script="Jpan" typeface="メイリオ"/>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1143</TotalTime>
  <Words>1029</Words>
  <Application>Microsoft Macintosh PowerPoint</Application>
  <PresentationFormat>Letter Paper (8.5x11 in)</PresentationFormat>
  <Paragraphs>159</Paragraphs>
  <Slides>17</Slides>
  <Notes>9</Notes>
  <HiddenSlides>3</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Executive</vt:lpstr>
      <vt:lpstr>Predicting the Number of Asthma Patients Visiting the Emergency Department</vt:lpstr>
      <vt:lpstr>Motivation: Health</vt:lpstr>
      <vt:lpstr>Motivation: Service</vt:lpstr>
      <vt:lpstr>Methodology</vt:lpstr>
      <vt:lpstr>PowerPoint Presentation</vt:lpstr>
      <vt:lpstr>PowerPoint Presentation</vt:lpstr>
      <vt:lpstr>A calendar chart app. for prospective resource management</vt:lpstr>
      <vt:lpstr>A calendar chart app. for prospective resource management</vt:lpstr>
      <vt:lpstr>Online model updating when data is available to improve prediction </vt:lpstr>
      <vt:lpstr>Integrating weather + air quality forecasts in the modeling: </vt:lpstr>
      <vt:lpstr>Further work + extension</vt:lpstr>
      <vt:lpstr>Predicting the Number of Asthma Patients Visiting the Emergency Department</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ED visits with climate data</dc:title>
  <dc:subject/>
  <dc:creator>Heng-Ru May Tan</dc:creator>
  <cp:keywords/>
  <dc:description/>
  <cp:lastModifiedBy>Heng-Ru May Tan</cp:lastModifiedBy>
  <cp:revision>147</cp:revision>
  <cp:lastPrinted>2017-01-05T15:12:54Z</cp:lastPrinted>
  <dcterms:created xsi:type="dcterms:W3CDTF">2016-10-28T01:00:04Z</dcterms:created>
  <dcterms:modified xsi:type="dcterms:W3CDTF">2017-01-05T15:18:26Z</dcterms:modified>
  <cp:category/>
</cp:coreProperties>
</file>